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334" r:id="rId5"/>
    <p:sldId id="335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4" autoAdjust="0"/>
    <p:restoredTop sz="93162" autoAdjust="0"/>
  </p:normalViewPr>
  <p:slideViewPr>
    <p:cSldViewPr snapToGrid="0" showGuides="1">
      <p:cViewPr varScale="1">
        <p:scale>
          <a:sx n="64" d="100"/>
          <a:sy n="64" d="100"/>
        </p:scale>
        <p:origin x="492" y="66"/>
      </p:cViewPr>
      <p:guideLst>
        <p:guide orient="horz" pos="2205"/>
        <p:guide pos="390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4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3115444" y="3455587"/>
            <a:ext cx="653896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 </a:t>
            </a:r>
            <a:r>
              <a:rPr lang="zh-CN" altLang="en-US" sz="4265" dirty="0">
                <a:solidFill>
                  <a:srgbClr val="002060"/>
                </a:solidFill>
                <a:ea typeface="思源黑体 CN Heavy" panose="020B0A00000000000000" pitchFamily="34" charset="-122"/>
                <a:cs typeface="+mn-ea"/>
              </a:rPr>
              <a:t>信息隐藏基本原理</a:t>
            </a:r>
            <a:endParaRPr lang="zh-CN" altLang="en-US" sz="4265" dirty="0">
              <a:solidFill>
                <a:srgbClr val="002060"/>
              </a:solidFill>
              <a:ea typeface="思源黑体 CN Heavy" panose="020B0A00000000000000" pitchFamily="34" charset="-122"/>
              <a:cs typeface="+mn-ea"/>
            </a:endParaRPr>
          </a:p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29119" y="1538465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82656" y="305964"/>
            <a:ext cx="4426689" cy="1109044"/>
            <a:chOff x="3279913" y="488294"/>
            <a:chExt cx="442668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426689" cy="687881"/>
              <a:chOff x="3279913" y="909457"/>
              <a:chExt cx="442668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42668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私钥信息隐藏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1413910" y="1815672"/>
            <a:ext cx="1280651" cy="714085"/>
            <a:chOff x="4397979" y="1560722"/>
            <a:chExt cx="1280651" cy="714085"/>
          </a:xfrm>
        </p:grpSpPr>
        <p:sp>
          <p:nvSpPr>
            <p:cNvPr id="166" name="矩形: 圆角 165"/>
            <p:cNvSpPr/>
            <p:nvPr/>
          </p:nvSpPr>
          <p:spPr>
            <a:xfrm>
              <a:off x="4512179" y="1596162"/>
              <a:ext cx="116645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4397979" y="1560722"/>
              <a:ext cx="1182186" cy="714085"/>
              <a:chOff x="4397979" y="1560722"/>
              <a:chExt cx="1182186" cy="714085"/>
            </a:xfrm>
          </p:grpSpPr>
          <p:sp>
            <p:nvSpPr>
              <p:cNvPr id="17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4658118" y="1647541"/>
                <a:ext cx="922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/>
                  <a:t>定义</a:t>
                </a:r>
                <a:endParaRPr lang="zh-CN" altLang="en-US" sz="2800" dirty="0"/>
              </a:p>
            </p:txBody>
          </p:sp>
        </p:grpSp>
      </p:grpSp>
      <p:sp>
        <p:nvSpPr>
          <p:cNvPr id="162" name="矩形 161"/>
          <p:cNvSpPr/>
          <p:nvPr/>
        </p:nvSpPr>
        <p:spPr>
          <a:xfrm>
            <a:off x="1528110" y="2673824"/>
            <a:ext cx="9383242" cy="188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</a:rPr>
              <a:t>    对一个六元组</a:t>
            </a:r>
            <a:r>
              <a:rPr lang="en-US" altLang="zh-CN" sz="2000" dirty="0"/>
              <a:t>Σ=〈C，M，K，C’，D</a:t>
            </a:r>
            <a:r>
              <a:rPr lang="en-US" altLang="zh-CN" sz="2000" baseline="-30000" dirty="0"/>
              <a:t>K</a:t>
            </a:r>
            <a:r>
              <a:rPr lang="en-US" altLang="zh-CN" sz="2000" dirty="0"/>
              <a:t>，E</a:t>
            </a:r>
            <a:r>
              <a:rPr lang="en-US" altLang="zh-CN" sz="2000" baseline="-30000" dirty="0"/>
              <a:t>K</a:t>
            </a:r>
            <a:r>
              <a:rPr lang="en-US" altLang="zh-CN" sz="2000" dirty="0"/>
              <a:t>〉</a:t>
            </a:r>
            <a:r>
              <a:rPr lang="en-US" altLang="zh-CN" sz="2000" dirty="0">
                <a:latin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</a:rPr>
              <a:t>其中</a:t>
            </a:r>
            <a:r>
              <a:rPr lang="en-US" altLang="zh-CN" sz="2000" dirty="0"/>
              <a:t>C</a:t>
            </a:r>
            <a:r>
              <a:rPr lang="zh-CN" altLang="en-US" sz="2000" dirty="0">
                <a:latin typeface="宋体" panose="02010600030101010101" pitchFamily="2" charset="-122"/>
              </a:rPr>
              <a:t>是所有可能载体的集合，</a:t>
            </a:r>
            <a:r>
              <a:rPr lang="en-US" altLang="zh-CN" sz="2000" dirty="0"/>
              <a:t>M</a:t>
            </a:r>
            <a:r>
              <a:rPr lang="zh-CN" altLang="en-US" sz="2000" dirty="0">
                <a:latin typeface="宋体" panose="02010600030101010101" pitchFamily="2" charset="-122"/>
              </a:rPr>
              <a:t>是所有可能秘密消息的集合，</a:t>
            </a:r>
            <a:r>
              <a:rPr lang="en-US" altLang="zh-CN" sz="2000" dirty="0"/>
              <a:t>K</a:t>
            </a:r>
            <a:r>
              <a:rPr lang="zh-CN" altLang="en-US" sz="2000" dirty="0">
                <a:latin typeface="宋体" panose="02010600030101010101" pitchFamily="2" charset="-122"/>
              </a:rPr>
              <a:t>是所有可能密钥的集合，</a:t>
            </a:r>
            <a:r>
              <a:rPr lang="en-US" altLang="zh-CN" sz="2000" dirty="0"/>
              <a:t>E</a:t>
            </a:r>
            <a:r>
              <a:rPr lang="en-US" altLang="zh-CN" sz="2000" baseline="-30000" dirty="0"/>
              <a:t>K</a:t>
            </a:r>
            <a:r>
              <a:rPr lang="en-US" altLang="zh-CN" sz="2000" dirty="0"/>
              <a:t>：C×M×K→C’</a:t>
            </a:r>
            <a:r>
              <a:rPr lang="zh-CN" altLang="en-US" sz="2000" dirty="0">
                <a:latin typeface="宋体" panose="02010600030101010101" pitchFamily="2" charset="-122"/>
              </a:rPr>
              <a:t>是嵌入函数，</a:t>
            </a:r>
            <a:r>
              <a:rPr lang="en-US" altLang="zh-CN" sz="2000" dirty="0"/>
              <a:t>D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：C’×K→M</a:t>
            </a:r>
            <a:r>
              <a:rPr lang="zh-CN" altLang="en-US" sz="2000" dirty="0">
                <a:latin typeface="宋体" panose="02010600030101010101" pitchFamily="2" charset="-122"/>
              </a:rPr>
              <a:t>是提取函数，若满足性质：对所有</a:t>
            </a:r>
            <a:r>
              <a:rPr lang="en-US" altLang="zh-CN" sz="2000" dirty="0" err="1"/>
              <a:t>m∈M，c∈C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k∈K</a:t>
            </a:r>
            <a:r>
              <a:rPr lang="en-US" altLang="zh-CN" sz="2000" dirty="0">
                <a:latin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</a:rPr>
              <a:t>恒有：</a:t>
            </a:r>
            <a:r>
              <a:rPr lang="en-US" altLang="zh-CN" sz="2000" dirty="0"/>
              <a:t>D</a:t>
            </a:r>
            <a:r>
              <a:rPr lang="en-US" altLang="zh-CN" sz="2000" baseline="-30000" dirty="0"/>
              <a:t>K </a:t>
            </a:r>
            <a:r>
              <a:rPr lang="en-US" altLang="zh-CN" sz="2000" dirty="0"/>
              <a:t>(E</a:t>
            </a:r>
            <a:r>
              <a:rPr lang="en-US" altLang="zh-CN" sz="2000" baseline="-30000" dirty="0"/>
              <a:t>K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c，m，k</a:t>
            </a:r>
            <a:r>
              <a:rPr lang="en-US" altLang="zh-CN" sz="2000" dirty="0"/>
              <a:t>)，k)=m</a:t>
            </a:r>
            <a:r>
              <a:rPr lang="en-US" altLang="zh-CN" sz="2000" dirty="0">
                <a:latin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</a:rPr>
              <a:t>则称该六元组为私钥信息隐藏系统。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  <p:grpSp>
        <p:nvGrpSpPr>
          <p:cNvPr id="175" name="组合 174"/>
          <p:cNvGrpSpPr/>
          <p:nvPr/>
        </p:nvGrpSpPr>
        <p:grpSpPr>
          <a:xfrm>
            <a:off x="1413910" y="4768258"/>
            <a:ext cx="2127448" cy="554008"/>
            <a:chOff x="1393987" y="5022742"/>
            <a:chExt cx="2127448" cy="554008"/>
          </a:xfrm>
        </p:grpSpPr>
        <p:sp>
          <p:nvSpPr>
            <p:cNvPr id="173" name="矩形: 圆角 172"/>
            <p:cNvSpPr/>
            <p:nvPr/>
          </p:nvSpPr>
          <p:spPr>
            <a:xfrm>
              <a:off x="1393987" y="5022742"/>
              <a:ext cx="2031325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1490110" y="5068913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私钥的传递：</a:t>
              </a:r>
              <a:endParaRPr lang="zh-CN" altLang="en-US" sz="24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1528110" y="55913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密钥交换协议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82656" y="534897"/>
            <a:ext cx="4426689" cy="1109044"/>
            <a:chOff x="3279913" y="488294"/>
            <a:chExt cx="442668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426689" cy="687881"/>
              <a:chOff x="3279913" y="909457"/>
              <a:chExt cx="442668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42668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公钥信息隐藏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540132" y="2067282"/>
            <a:ext cx="3572017" cy="461665"/>
            <a:chOff x="2272911" y="2476416"/>
            <a:chExt cx="3572017" cy="461665"/>
          </a:xfrm>
        </p:grpSpPr>
        <p:sp>
          <p:nvSpPr>
            <p:cNvPr id="159" name="矩形 158"/>
            <p:cNvSpPr/>
            <p:nvPr/>
          </p:nvSpPr>
          <p:spPr>
            <a:xfrm>
              <a:off x="2720752" y="2476416"/>
              <a:ext cx="31241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类似于公钥密码。</a:t>
              </a:r>
              <a:endParaRPr lang="zh-CN" altLang="en-US" sz="2400" dirty="0"/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2272911" y="2536899"/>
              <a:ext cx="401182" cy="401182"/>
              <a:chOff x="2533556" y="2586887"/>
              <a:chExt cx="689821" cy="689821"/>
            </a:xfrm>
          </p:grpSpPr>
          <p:sp>
            <p:nvSpPr>
              <p:cNvPr id="177" name="椭圆 176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8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69" name="组合 168"/>
          <p:cNvGrpSpPr/>
          <p:nvPr/>
        </p:nvGrpSpPr>
        <p:grpSpPr>
          <a:xfrm>
            <a:off x="1540132" y="2624703"/>
            <a:ext cx="9807422" cy="1695016"/>
            <a:chOff x="2272911" y="3033837"/>
            <a:chExt cx="9807422" cy="1695016"/>
          </a:xfrm>
        </p:grpSpPr>
        <p:sp>
          <p:nvSpPr>
            <p:cNvPr id="160" name="矩形 159"/>
            <p:cNvSpPr/>
            <p:nvPr/>
          </p:nvSpPr>
          <p:spPr>
            <a:xfrm>
              <a:off x="2743953" y="3033837"/>
              <a:ext cx="9336380" cy="1695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宋体" panose="02010600030101010101" pitchFamily="2" charset="-122"/>
                </a:rPr>
                <a:t>通信各方使用约定的公钥体制，各自产生自己的公开钥和秘密钥，将公开钥存储在一个公开的数据库中，通信各方可以随时取用，秘密钥由通信各方自己保存，不予公开。</a:t>
              </a:r>
              <a:r>
                <a:rPr lang="zh-CN" altLang="en-US" sz="2400" dirty="0"/>
                <a:t> </a:t>
              </a:r>
              <a:endParaRPr lang="zh-CN" altLang="en-US" sz="2400" dirty="0"/>
            </a:p>
          </p:txBody>
        </p:sp>
        <p:grpSp>
          <p:nvGrpSpPr>
            <p:cNvPr id="179" name="组合 178"/>
            <p:cNvGrpSpPr/>
            <p:nvPr/>
          </p:nvGrpSpPr>
          <p:grpSpPr>
            <a:xfrm>
              <a:off x="2272911" y="3191897"/>
              <a:ext cx="401182" cy="401182"/>
              <a:chOff x="2533556" y="2586887"/>
              <a:chExt cx="689821" cy="689821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1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1540132" y="4603423"/>
            <a:ext cx="4685048" cy="461665"/>
            <a:chOff x="2272911" y="4787703"/>
            <a:chExt cx="4685048" cy="461665"/>
          </a:xfrm>
        </p:grpSpPr>
        <p:sp>
          <p:nvSpPr>
            <p:cNvPr id="161" name="矩形 160"/>
            <p:cNvSpPr/>
            <p:nvPr/>
          </p:nvSpPr>
          <p:spPr>
            <a:xfrm>
              <a:off x="2743953" y="4787703"/>
              <a:ext cx="421400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公钥用于传递会话密钥。</a:t>
              </a:r>
              <a:endParaRPr lang="zh-CN" altLang="en-US" sz="2400" dirty="0"/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2272911" y="4828283"/>
              <a:ext cx="401182" cy="401182"/>
              <a:chOff x="2533556" y="2586887"/>
              <a:chExt cx="689821" cy="689821"/>
            </a:xfrm>
          </p:grpSpPr>
          <p:sp>
            <p:nvSpPr>
              <p:cNvPr id="183" name="椭圆 182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4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88" name="组合 187"/>
          <p:cNvGrpSpPr/>
          <p:nvPr/>
        </p:nvGrpSpPr>
        <p:grpSpPr>
          <a:xfrm>
            <a:off x="1540132" y="5280197"/>
            <a:ext cx="5411600" cy="461665"/>
            <a:chOff x="2272911" y="5464477"/>
            <a:chExt cx="5411600" cy="461665"/>
          </a:xfrm>
        </p:grpSpPr>
        <p:sp>
          <p:nvSpPr>
            <p:cNvPr id="164" name="矩形 163"/>
            <p:cNvSpPr/>
            <p:nvPr/>
          </p:nvSpPr>
          <p:spPr>
            <a:xfrm>
              <a:off x="2743953" y="5464477"/>
              <a:ext cx="49405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会话密钥用来作为伪装密钥。</a:t>
              </a:r>
              <a:endParaRPr lang="zh-CN" altLang="en-US" sz="2400" dirty="0"/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2272911" y="5494718"/>
              <a:ext cx="401182" cy="401182"/>
              <a:chOff x="2533556" y="2586887"/>
              <a:chExt cx="689821" cy="689821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7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1883" y="518452"/>
            <a:ext cx="4788235" cy="1109044"/>
            <a:chOff x="3279913" y="488294"/>
            <a:chExt cx="478823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788235" cy="687881"/>
              <a:chOff x="3279913" y="909457"/>
              <a:chExt cx="478823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78823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312457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公钥信息隐藏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(1)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2179320" y="2044393"/>
            <a:ext cx="7726680" cy="4106393"/>
            <a:chOff x="2179320" y="2331804"/>
            <a:chExt cx="7726680" cy="4106393"/>
          </a:xfrm>
        </p:grpSpPr>
        <p:sp>
          <p:nvSpPr>
            <p:cNvPr id="188" name="文本框 187"/>
            <p:cNvSpPr txBox="1"/>
            <p:nvPr/>
          </p:nvSpPr>
          <p:spPr>
            <a:xfrm>
              <a:off x="2179320" y="2331804"/>
              <a:ext cx="2925416" cy="1243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将自己的公钥隐藏在载体对象中发送给</a:t>
              </a:r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en-US" altLang="zh-CN" sz="2000" dirty="0">
                <a:solidFill>
                  <a:schemeClr val="tx1"/>
                </a:solidFill>
              </a:endParaRPr>
            </a:p>
          </p:txBody>
        </p:sp>
        <p:sp>
          <p:nvSpPr>
            <p:cNvPr id="189" name="直接连接符 188"/>
            <p:cNvSpPr/>
            <p:nvPr/>
          </p:nvSpPr>
          <p:spPr>
            <a:xfrm>
              <a:off x="5150456" y="2746141"/>
              <a:ext cx="189108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0" name="文本框 189"/>
            <p:cNvSpPr txBox="1"/>
            <p:nvPr/>
          </p:nvSpPr>
          <p:spPr>
            <a:xfrm>
              <a:off x="5463557" y="2356626"/>
              <a:ext cx="1577987" cy="41433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+mn-ea"/>
                </a:rPr>
                <a:t>伪装对象</a:t>
              </a:r>
              <a:r>
                <a:rPr lang="zh-CN" altLang="en-US" sz="2000" dirty="0"/>
                <a:t>1</a:t>
              </a:r>
              <a:endParaRPr lang="zh-CN" altLang="en-US" sz="2000" dirty="0"/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7094884" y="2331804"/>
              <a:ext cx="2811116" cy="1243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从伪装对象中提取出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的公钥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2179320" y="3989154"/>
              <a:ext cx="2925416" cy="1243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从伪装对象中提取出隐藏的密文，再用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的私钥解密，得到会话密钥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k</a:t>
              </a:r>
              <a:endParaRPr lang="en-US" altLang="zh-CN" dirty="0">
                <a:solidFill>
                  <a:schemeClr val="tx1"/>
                </a:solidFill>
                <a:ea typeface="+mn-ea"/>
              </a:endParaRPr>
            </a:p>
          </p:txBody>
        </p:sp>
        <p:sp>
          <p:nvSpPr>
            <p:cNvPr id="193" name="直接连接符 192"/>
            <p:cNvSpPr/>
            <p:nvPr/>
          </p:nvSpPr>
          <p:spPr>
            <a:xfrm>
              <a:off x="5150456" y="4541604"/>
              <a:ext cx="189108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94" name="文本框 193"/>
            <p:cNvSpPr txBox="1"/>
            <p:nvPr/>
          </p:nvSpPr>
          <p:spPr>
            <a:xfrm>
              <a:off x="5463557" y="4139089"/>
              <a:ext cx="1577987" cy="41433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+mn-ea"/>
                </a:rPr>
                <a:t>伪装对象</a:t>
              </a:r>
              <a:r>
                <a:rPr lang="zh-CN" altLang="en-US" sz="2000" dirty="0"/>
                <a:t>2</a:t>
              </a:r>
              <a:endParaRPr lang="zh-CN" altLang="en-US" sz="2000" dirty="0"/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7094884" y="3989154"/>
              <a:ext cx="2811116" cy="1243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的公钥对自己随机产生的会话密钥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进行加密，并隐藏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262879" y="5471409"/>
              <a:ext cx="3821452" cy="9667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A、B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用会话密钥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作为伪装密钥，进行隐藏信息的交换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1883" y="474465"/>
            <a:ext cx="4788235" cy="1109044"/>
            <a:chOff x="3279913" y="488294"/>
            <a:chExt cx="478823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788235" cy="687881"/>
              <a:chOff x="3279913" y="909457"/>
              <a:chExt cx="478823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78823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312457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公钥信息隐藏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(2)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2613987" y="2391067"/>
            <a:ext cx="7561045" cy="2718532"/>
            <a:chOff x="2399982" y="3334165"/>
            <a:chExt cx="7561045" cy="2718532"/>
          </a:xfrm>
        </p:grpSpPr>
        <p:sp>
          <p:nvSpPr>
            <p:cNvPr id="169" name="文本框 168"/>
            <p:cNvSpPr txBox="1"/>
            <p:nvPr/>
          </p:nvSpPr>
          <p:spPr>
            <a:xfrm>
              <a:off x="2415540" y="3334166"/>
              <a:ext cx="2591298" cy="1221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的公钥对会话密钥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进行加密，隐藏在载体对象中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70" name="直接连接符 169"/>
            <p:cNvSpPr/>
            <p:nvPr/>
          </p:nvSpPr>
          <p:spPr>
            <a:xfrm>
              <a:off x="5006838" y="3945132"/>
              <a:ext cx="19878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5343418" y="3517390"/>
              <a:ext cx="1651244" cy="59504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+mn-ea"/>
                </a:rPr>
                <a:t>伪装对象</a:t>
              </a:r>
              <a:r>
                <a:rPr lang="zh-CN" altLang="en-US" sz="2000" dirty="0">
                  <a:latin typeface="+mj-lt"/>
                </a:rPr>
                <a:t>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7019209" y="3334165"/>
              <a:ext cx="2941818" cy="1226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从伪装对象中提取出隐藏的密文，再用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的私钥解密，得到会话密钥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k</a:t>
              </a:r>
              <a:endParaRPr lang="en-US" altLang="zh-CN" dirty="0">
                <a:solidFill>
                  <a:schemeClr val="tx1"/>
                </a:solidFill>
                <a:latin typeface="+mj-lt"/>
                <a:ea typeface="+mn-ea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2399982" y="5231424"/>
              <a:ext cx="2591298" cy="821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用会话密钥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实现私钥信息隐藏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74" name="直接连接符 173"/>
            <p:cNvSpPr/>
            <p:nvPr/>
          </p:nvSpPr>
          <p:spPr>
            <a:xfrm>
              <a:off x="5006838" y="5647703"/>
              <a:ext cx="198782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5270378" y="5243148"/>
              <a:ext cx="1651244" cy="59332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2000" dirty="0">
                  <a:latin typeface="+mn-ea"/>
                </a:rPr>
                <a:t>伪装对象</a:t>
              </a:r>
              <a:r>
                <a:rPr lang="zh-CN" altLang="en-US" sz="2000" dirty="0">
                  <a:latin typeface="+mj-lt"/>
                </a:rPr>
                <a:t>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7019210" y="5194022"/>
              <a:ext cx="2941817" cy="850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用会话密钥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提取隐藏信息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2641366" y="3236990"/>
            <a:ext cx="7198193" cy="1118458"/>
            <a:chOff x="1076853" y="5080315"/>
            <a:chExt cx="5054600" cy="3041644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: 圆角 177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01883" y="729770"/>
            <a:ext cx="4788235" cy="1109044"/>
            <a:chOff x="3279913" y="488294"/>
            <a:chExt cx="478823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788235" cy="687881"/>
              <a:chOff x="3279913" y="909457"/>
              <a:chExt cx="478823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78823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6212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中间插入攻击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2805346" y="3432208"/>
            <a:ext cx="6962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与公钥密码实现的密钥交换协议类似，用公钥信息隐藏进行密钥的交换，无法抵抗中间插入攻击。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1883" y="729770"/>
            <a:ext cx="4788235" cy="1109044"/>
            <a:chOff x="3279913" y="488294"/>
            <a:chExt cx="4788235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788235" cy="687881"/>
              <a:chOff x="3279913" y="909457"/>
              <a:chExt cx="4788235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788235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6212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中间插入攻击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1677419" y="2178075"/>
            <a:ext cx="8837162" cy="3935454"/>
            <a:chOff x="1686316" y="2178075"/>
            <a:chExt cx="8837162" cy="3935454"/>
          </a:xfrm>
        </p:grpSpPr>
        <p:sp>
          <p:nvSpPr>
            <p:cNvPr id="164" name="文本框 163"/>
            <p:cNvSpPr txBox="1"/>
            <p:nvPr/>
          </p:nvSpPr>
          <p:spPr>
            <a:xfrm>
              <a:off x="1686316" y="2208736"/>
              <a:ext cx="2978237" cy="898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将自己的公钥隐藏在载体对象中发送给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B</a:t>
              </a:r>
              <a:endParaRPr lang="en-US" altLang="zh-CN" dirty="0">
                <a:solidFill>
                  <a:schemeClr val="tx1"/>
                </a:solidFill>
                <a:ea typeface="+mn-ea"/>
              </a:endParaRPr>
            </a:p>
          </p:txBody>
        </p:sp>
        <p:sp>
          <p:nvSpPr>
            <p:cNvPr id="165" name="直接连接符 164"/>
            <p:cNvSpPr/>
            <p:nvPr/>
          </p:nvSpPr>
          <p:spPr>
            <a:xfrm>
              <a:off x="5905761" y="2627655"/>
              <a:ext cx="66274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66" name="文本框 165"/>
            <p:cNvSpPr txBox="1"/>
            <p:nvPr/>
          </p:nvSpPr>
          <p:spPr>
            <a:xfrm>
              <a:off x="5204173" y="2178075"/>
              <a:ext cx="1156918" cy="42975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1600" dirty="0">
                  <a:latin typeface="+mn-ea"/>
                </a:rPr>
                <a:t>伪装对象</a:t>
              </a:r>
              <a:r>
                <a:rPr lang="zh-CN" altLang="en-US" sz="1600" dirty="0"/>
                <a:t>1</a:t>
              </a:r>
              <a:endParaRPr lang="zh-CN" altLang="en-US" sz="1600" dirty="0"/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6816421" y="2258625"/>
              <a:ext cx="3707055" cy="849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从伪装对象中提取出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C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的公钥（误认为是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的公钥）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1686316" y="3902686"/>
              <a:ext cx="2978237" cy="1081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从伪装对象中提取出隐藏的密文，再用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的私钥解密，得到会话密钥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k</a:t>
              </a:r>
              <a:endParaRPr lang="en-US" altLang="zh-CN" dirty="0">
                <a:solidFill>
                  <a:schemeClr val="tx1"/>
                </a:solidFill>
                <a:ea typeface="+mn-ea"/>
              </a:endParaRPr>
            </a:p>
          </p:txBody>
        </p:sp>
        <p:sp>
          <p:nvSpPr>
            <p:cNvPr id="170" name="直接连接符 169"/>
            <p:cNvSpPr/>
            <p:nvPr/>
          </p:nvSpPr>
          <p:spPr>
            <a:xfrm>
              <a:off x="4747190" y="4492424"/>
              <a:ext cx="82802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71" name="文本框 170"/>
            <p:cNvSpPr txBox="1"/>
            <p:nvPr/>
          </p:nvSpPr>
          <p:spPr>
            <a:xfrm>
              <a:off x="5204173" y="4643501"/>
              <a:ext cx="1156918" cy="42975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just" eaLnBrk="0" hangingPunct="0"/>
              <a:r>
                <a:rPr lang="zh-CN" altLang="en-US" sz="1600" dirty="0">
                  <a:latin typeface="+mn-ea"/>
                </a:rPr>
                <a:t>伪装对象</a:t>
              </a:r>
              <a:r>
                <a:rPr lang="zh-CN" altLang="en-US" sz="1600" dirty="0"/>
                <a:t>2</a:t>
              </a:r>
              <a:endParaRPr lang="zh-CN" altLang="en-US" sz="1600" dirty="0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6816421" y="4066796"/>
              <a:ext cx="3707057" cy="849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C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的公钥对自己随机产生的会话密钥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进行加密，并隐藏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2906012" y="5396022"/>
              <a:ext cx="6379975" cy="717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A、B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用会话密钥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  <a:ea typeface="+mn-ea"/>
                </a:rPr>
                <a:t>k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作为伪装密钥，进行隐藏信息的交换。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此时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C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拥有密钥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k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  <a:ea typeface="+mn-ea"/>
                </a:rPr>
                <a:t>，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可以进行信息的监视和篡改</a:t>
              </a:r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74" name="直接连接符 173"/>
            <p:cNvSpPr/>
            <p:nvPr/>
          </p:nvSpPr>
          <p:spPr>
            <a:xfrm flipV="1">
              <a:off x="5905761" y="2627655"/>
              <a:ext cx="0" cy="5736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5" name="文本框 174"/>
            <p:cNvSpPr txBox="1"/>
            <p:nvPr/>
          </p:nvSpPr>
          <p:spPr>
            <a:xfrm>
              <a:off x="5130060" y="3261798"/>
              <a:ext cx="1158571" cy="4334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000">
                  <a:solidFill>
                    <a:schemeClr val="lt1"/>
                  </a:solidFill>
                  <a:ea typeface="思源黑体 CN Heavy" panose="020B0A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攻击者</a:t>
              </a:r>
              <a:r>
                <a:rPr lang="en-US" altLang="zh-CN" dirty="0">
                  <a:solidFill>
                    <a:schemeClr val="tx1"/>
                  </a:solidFill>
                  <a:ea typeface="+mn-ea"/>
                </a:rPr>
                <a:t>C</a:t>
              </a:r>
              <a:endParaRPr lang="en-US" altLang="zh-CN" dirty="0">
                <a:solidFill>
                  <a:schemeClr val="tx1"/>
                </a:solidFill>
                <a:ea typeface="+mn-ea"/>
              </a:endParaRPr>
            </a:p>
          </p:txBody>
        </p:sp>
        <p:sp>
          <p:nvSpPr>
            <p:cNvPr id="176" name="直接连接符 175"/>
            <p:cNvSpPr/>
            <p:nvPr/>
          </p:nvSpPr>
          <p:spPr>
            <a:xfrm>
              <a:off x="5575213" y="3774918"/>
              <a:ext cx="0" cy="71750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9" name="直接连接符 178"/>
            <p:cNvSpPr/>
            <p:nvPr/>
          </p:nvSpPr>
          <p:spPr>
            <a:xfrm>
              <a:off x="4747190" y="2627655"/>
              <a:ext cx="82802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" name="直接连接符 179"/>
            <p:cNvSpPr/>
            <p:nvPr/>
          </p:nvSpPr>
          <p:spPr>
            <a:xfrm>
              <a:off x="5575213" y="2627655"/>
              <a:ext cx="0" cy="5736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1" name="直接连接符 180"/>
            <p:cNvSpPr/>
            <p:nvPr/>
          </p:nvSpPr>
          <p:spPr>
            <a:xfrm>
              <a:off x="5905761" y="3778655"/>
              <a:ext cx="0" cy="71563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182" name="直接连接符 181"/>
            <p:cNvSpPr/>
            <p:nvPr/>
          </p:nvSpPr>
          <p:spPr>
            <a:xfrm flipH="1">
              <a:off x="5905761" y="4492424"/>
              <a:ext cx="66274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3" name="直接连接符 182"/>
            <p:cNvSpPr/>
            <p:nvPr/>
          </p:nvSpPr>
          <p:spPr>
            <a:xfrm>
              <a:off x="5575213" y="2631392"/>
              <a:ext cx="33054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84" name="直接连接符 183"/>
            <p:cNvSpPr/>
            <p:nvPr/>
          </p:nvSpPr>
          <p:spPr>
            <a:xfrm>
              <a:off x="5575213" y="4492424"/>
              <a:ext cx="33054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grpSp>
          <p:nvGrpSpPr>
            <p:cNvPr id="185" name="组合 184"/>
            <p:cNvGrpSpPr/>
            <p:nvPr/>
          </p:nvGrpSpPr>
          <p:grpSpPr>
            <a:xfrm>
              <a:off x="5657849" y="2470848"/>
              <a:ext cx="165274" cy="143875"/>
              <a:chOff x="2340" y="13920"/>
              <a:chExt cx="360" cy="312"/>
            </a:xfrm>
          </p:grpSpPr>
          <p:sp>
            <p:nvSpPr>
              <p:cNvPr id="189" name="直接连接符 188"/>
              <p:cNvSpPr/>
              <p:nvPr/>
            </p:nvSpPr>
            <p:spPr>
              <a:xfrm>
                <a:off x="2340" y="13920"/>
                <a:ext cx="36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0" name="直接连接符 189"/>
              <p:cNvSpPr/>
              <p:nvPr/>
            </p:nvSpPr>
            <p:spPr>
              <a:xfrm flipV="1">
                <a:off x="2340" y="13920"/>
                <a:ext cx="36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86" name="组合 185"/>
            <p:cNvGrpSpPr/>
            <p:nvPr/>
          </p:nvGrpSpPr>
          <p:grpSpPr>
            <a:xfrm>
              <a:off x="5654979" y="4499626"/>
              <a:ext cx="165274" cy="143875"/>
              <a:chOff x="2340" y="13920"/>
              <a:chExt cx="360" cy="312"/>
            </a:xfrm>
          </p:grpSpPr>
          <p:sp>
            <p:nvSpPr>
              <p:cNvPr id="187" name="直接连接符 186"/>
              <p:cNvSpPr/>
              <p:nvPr/>
            </p:nvSpPr>
            <p:spPr>
              <a:xfrm>
                <a:off x="2340" y="13920"/>
                <a:ext cx="36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8" name="直接连接符 187"/>
              <p:cNvSpPr/>
              <p:nvPr/>
            </p:nvSpPr>
            <p:spPr>
              <a:xfrm flipV="1">
                <a:off x="2340" y="13920"/>
                <a:ext cx="36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3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03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83378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3.1 信息隐藏的概念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696603"/>
            <a:ext cx="4963698" cy="616585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3.2 信息隐藏的分类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558933"/>
            <a:ext cx="4963698" cy="616585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3.3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信息隐藏的安全性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421263"/>
            <a:ext cx="4963698" cy="616585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3.4 信息隐藏的鲁棒性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47584" y="5283593"/>
            <a:ext cx="4963698" cy="616585"/>
            <a:chOff x="5493750" y="892151"/>
            <a:chExt cx="4963698" cy="617070"/>
          </a:xfrm>
        </p:grpSpPr>
        <p:sp>
          <p:nvSpPr>
            <p:cNvPr id="4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6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3.5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信息隐藏的通信模型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975503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信息隐藏的分类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66682" y="729770"/>
            <a:ext cx="4858637" cy="1109044"/>
            <a:chOff x="3279913" y="488294"/>
            <a:chExt cx="4858637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858637" cy="687881"/>
              <a:chOff x="3279913" y="909457"/>
              <a:chExt cx="4858637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85863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信息隐藏的分类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87" name="组合 186"/>
          <p:cNvGrpSpPr/>
          <p:nvPr/>
        </p:nvGrpSpPr>
        <p:grpSpPr>
          <a:xfrm>
            <a:off x="4596165" y="2530021"/>
            <a:ext cx="3288595" cy="617070"/>
            <a:chOff x="5493750" y="892151"/>
            <a:chExt cx="3288595" cy="617070"/>
          </a:xfrm>
        </p:grpSpPr>
        <p:sp>
          <p:nvSpPr>
            <p:cNvPr id="188" name="矩形: 圆角 187"/>
            <p:cNvSpPr/>
            <p:nvPr/>
          </p:nvSpPr>
          <p:spPr>
            <a:xfrm>
              <a:off x="5493750" y="892151"/>
              <a:ext cx="3288595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90" name="矩形: 圆角 189"/>
            <p:cNvSpPr/>
            <p:nvPr/>
          </p:nvSpPr>
          <p:spPr>
            <a:xfrm>
              <a:off x="6096000" y="892151"/>
              <a:ext cx="2686345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无密钥信息隐藏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4596165" y="3534585"/>
            <a:ext cx="3288595" cy="617070"/>
            <a:chOff x="5493750" y="892151"/>
            <a:chExt cx="3288595" cy="617070"/>
          </a:xfrm>
        </p:grpSpPr>
        <p:sp>
          <p:nvSpPr>
            <p:cNvPr id="192" name="矩形: 圆角 191"/>
            <p:cNvSpPr/>
            <p:nvPr/>
          </p:nvSpPr>
          <p:spPr>
            <a:xfrm>
              <a:off x="5493750" y="892151"/>
              <a:ext cx="3288595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94" name="矩形: 圆角 193"/>
            <p:cNvSpPr/>
            <p:nvPr/>
          </p:nvSpPr>
          <p:spPr>
            <a:xfrm>
              <a:off x="6096000" y="892151"/>
              <a:ext cx="2686345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私钥信息隐藏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4596165" y="4539149"/>
            <a:ext cx="3288595" cy="617070"/>
            <a:chOff x="5493750" y="892151"/>
            <a:chExt cx="3288595" cy="617070"/>
          </a:xfrm>
        </p:grpSpPr>
        <p:sp>
          <p:nvSpPr>
            <p:cNvPr id="196" name="矩形: 圆角 195"/>
            <p:cNvSpPr/>
            <p:nvPr/>
          </p:nvSpPr>
          <p:spPr>
            <a:xfrm>
              <a:off x="5493750" y="892151"/>
              <a:ext cx="3288595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98" name="矩形: 圆角 197"/>
            <p:cNvSpPr/>
            <p:nvPr/>
          </p:nvSpPr>
          <p:spPr>
            <a:xfrm>
              <a:off x="6096000" y="892151"/>
              <a:ext cx="2686345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公钥信息隐藏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56820" y="325036"/>
            <a:ext cx="4858637" cy="1109044"/>
            <a:chOff x="3279913" y="488294"/>
            <a:chExt cx="4858637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858637" cy="687881"/>
              <a:chOff x="3279913" y="909457"/>
              <a:chExt cx="4858637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85863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无密钥信息隐藏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1" name="组合 170"/>
          <p:cNvGrpSpPr/>
          <p:nvPr/>
        </p:nvGrpSpPr>
        <p:grpSpPr>
          <a:xfrm>
            <a:off x="2239392" y="1879906"/>
            <a:ext cx="3791209" cy="950418"/>
            <a:chOff x="2449254" y="2284640"/>
            <a:chExt cx="3791209" cy="950418"/>
          </a:xfrm>
        </p:grpSpPr>
        <p:sp>
          <p:nvSpPr>
            <p:cNvPr id="172" name="矩形: 圆角 171"/>
            <p:cNvSpPr/>
            <p:nvPr/>
          </p:nvSpPr>
          <p:spPr>
            <a:xfrm>
              <a:off x="2449254" y="2284640"/>
              <a:ext cx="3791209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148908" y="2421959"/>
              <a:ext cx="2680542" cy="587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/>
                <a:t>映射</a:t>
              </a:r>
              <a:r>
                <a:rPr lang="en-US" altLang="zh-CN" sz="2400" i="1" dirty="0"/>
                <a:t>E：C×M→C’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382998" y="1691234"/>
            <a:ext cx="1341632" cy="1341632"/>
            <a:chOff x="1882937" y="2051686"/>
            <a:chExt cx="1438016" cy="1438016"/>
          </a:xfrm>
        </p:grpSpPr>
        <p:sp>
          <p:nvSpPr>
            <p:cNvPr id="175" name="椭圆 17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2176062" y="2330722"/>
              <a:ext cx="864465" cy="890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隐藏过程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3546779" y="3199976"/>
            <a:ext cx="4596130" cy="1996492"/>
            <a:chOff x="3756641" y="3604710"/>
            <a:chExt cx="4596130" cy="1996492"/>
          </a:xfrm>
        </p:grpSpPr>
        <p:grpSp>
          <p:nvGrpSpPr>
            <p:cNvPr id="177" name="组合 176"/>
            <p:cNvGrpSpPr/>
            <p:nvPr/>
          </p:nvGrpSpPr>
          <p:grpSpPr>
            <a:xfrm>
              <a:off x="4123292" y="3604710"/>
              <a:ext cx="4154183" cy="1996492"/>
              <a:chOff x="1076853" y="5080315"/>
              <a:chExt cx="5054600" cy="2429232"/>
            </a:xfrm>
          </p:grpSpPr>
          <p:cxnSp>
            <p:nvCxnSpPr>
              <p:cNvPr id="178" name="直接连接符 177"/>
              <p:cNvCxnSpPr/>
              <p:nvPr/>
            </p:nvCxnSpPr>
            <p:spPr>
              <a:xfrm>
                <a:off x="1076853" y="5080315"/>
                <a:ext cx="5054600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矩形: 圆角 178"/>
              <p:cNvSpPr/>
              <p:nvPr/>
            </p:nvSpPr>
            <p:spPr>
              <a:xfrm>
                <a:off x="1076853" y="5228959"/>
                <a:ext cx="5054600" cy="2280588"/>
              </a:xfrm>
              <a:prstGeom prst="roundRect">
                <a:avLst>
                  <a:gd name="adj" fmla="val 6312"/>
                </a:avLst>
              </a:prstGeom>
              <a:solidFill>
                <a:srgbClr val="00B0F0">
                  <a:alpha val="14902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9" name="矩形 158"/>
            <p:cNvSpPr/>
            <p:nvPr/>
          </p:nvSpPr>
          <p:spPr>
            <a:xfrm>
              <a:off x="3756641" y="3846221"/>
              <a:ext cx="39292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zh-CN" sz="2400" i="1" dirty="0"/>
                <a:t>C：</a:t>
              </a:r>
              <a:r>
                <a:rPr lang="zh-CN" altLang="en-US" sz="2400" dirty="0"/>
                <a:t>所有可能载体的集合</a:t>
              </a:r>
              <a:endParaRPr lang="zh-CN" altLang="en-US" sz="2400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3756641" y="4442559"/>
              <a:ext cx="45961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zh-CN" sz="2400" i="1" dirty="0"/>
                <a:t>M</a:t>
              </a:r>
              <a:r>
                <a:rPr lang="en-US" altLang="zh-CN" sz="2400" dirty="0"/>
                <a:t>：</a:t>
              </a:r>
              <a:r>
                <a:rPr lang="zh-CN" altLang="en-US" sz="2400" dirty="0"/>
                <a:t>所有可能秘密消息的集合</a:t>
              </a:r>
              <a:endParaRPr lang="zh-CN" altLang="en-US" sz="2400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3756641" y="5038897"/>
              <a:ext cx="40318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zh-CN" sz="2400" i="1" dirty="0"/>
                <a:t>C’</a:t>
              </a:r>
              <a:r>
                <a:rPr lang="en-US" altLang="zh-CN" sz="2400" dirty="0"/>
                <a:t>：</a:t>
              </a:r>
              <a:r>
                <a:rPr lang="zh-CN" altLang="en-US" sz="2400" dirty="0"/>
                <a:t>所有伪装对象的集合</a:t>
              </a:r>
              <a:endParaRPr lang="zh-CN" altLang="en-US" sz="2400" dirty="0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103256" y="1834272"/>
            <a:ext cx="3791209" cy="950418"/>
            <a:chOff x="2449254" y="2284640"/>
            <a:chExt cx="3791209" cy="950418"/>
          </a:xfrm>
        </p:grpSpPr>
        <p:sp>
          <p:nvSpPr>
            <p:cNvPr id="184" name="矩形: 圆角 183"/>
            <p:cNvSpPr/>
            <p:nvPr/>
          </p:nvSpPr>
          <p:spPr>
            <a:xfrm>
              <a:off x="2449254" y="2284640"/>
              <a:ext cx="3791209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3486054" y="2455799"/>
              <a:ext cx="2202847" cy="587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/>
                <a:t>映射</a:t>
              </a:r>
              <a:r>
                <a:rPr lang="en-US" altLang="zh-CN" sz="2400" i="1" dirty="0"/>
                <a:t>D：C’→M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6246862" y="1645600"/>
            <a:ext cx="1341632" cy="1341632"/>
            <a:chOff x="1882937" y="2051686"/>
            <a:chExt cx="1438016" cy="1438016"/>
          </a:xfrm>
        </p:grpSpPr>
        <p:sp>
          <p:nvSpPr>
            <p:cNvPr id="199" name="椭圆 19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2176062" y="2330722"/>
              <a:ext cx="864465" cy="890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提取过程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1656476" y="5657242"/>
            <a:ext cx="6875473" cy="461665"/>
            <a:chOff x="3521083" y="6061976"/>
            <a:chExt cx="6875473" cy="461665"/>
          </a:xfrm>
        </p:grpSpPr>
        <p:sp>
          <p:nvSpPr>
            <p:cNvPr id="162" name="矩形 161"/>
            <p:cNvSpPr/>
            <p:nvPr/>
          </p:nvSpPr>
          <p:spPr>
            <a:xfrm>
              <a:off x="3979415" y="6061976"/>
              <a:ext cx="64171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双方约定嵌入算法和提取算法，算法要求保密 </a:t>
              </a:r>
              <a:endParaRPr lang="zh-CN" altLang="en-US" sz="2400" dirty="0"/>
            </a:p>
          </p:txBody>
        </p:sp>
        <p:grpSp>
          <p:nvGrpSpPr>
            <p:cNvPr id="202" name="组合 201"/>
            <p:cNvGrpSpPr/>
            <p:nvPr/>
          </p:nvGrpSpPr>
          <p:grpSpPr>
            <a:xfrm>
              <a:off x="3521083" y="6081809"/>
              <a:ext cx="401182" cy="401182"/>
              <a:chOff x="2533556" y="2586887"/>
              <a:chExt cx="689821" cy="689821"/>
            </a:xfrm>
          </p:grpSpPr>
          <p:sp>
            <p:nvSpPr>
              <p:cNvPr id="203" name="椭圆 202"/>
              <p:cNvSpPr/>
              <p:nvPr/>
            </p:nvSpPr>
            <p:spPr>
              <a:xfrm>
                <a:off x="2533556" y="2586887"/>
                <a:ext cx="689821" cy="689821"/>
              </a:xfrm>
              <a:prstGeom prst="ellipse">
                <a:avLst/>
              </a:prstGeom>
              <a:solidFill>
                <a:srgbClr val="0F73EE"/>
              </a:solidFill>
              <a:ln w="127000">
                <a:solidFill>
                  <a:srgbClr val="0F73EE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4" name="atom_192635"/>
              <p:cNvSpPr>
                <a:spLocks noChangeAspect="1"/>
              </p:cNvSpPr>
              <p:nvPr/>
            </p:nvSpPr>
            <p:spPr bwMode="auto">
              <a:xfrm>
                <a:off x="2690484" y="2732181"/>
                <a:ext cx="375964" cy="399232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04447" y="729770"/>
            <a:ext cx="5583106" cy="1109044"/>
            <a:chOff x="3279913" y="488294"/>
            <a:chExt cx="5583106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5583106" cy="687881"/>
              <a:chOff x="3279913" y="909457"/>
              <a:chExt cx="5583106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558310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sym typeface="+mn-ea"/>
                  </a:rPr>
                  <a:t>无密钥信息伪装系统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4" name="矩形 163"/>
          <p:cNvSpPr/>
          <p:nvPr/>
        </p:nvSpPr>
        <p:spPr>
          <a:xfrm>
            <a:off x="1633743" y="3110159"/>
            <a:ext cx="8924513" cy="280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+mj-lt"/>
              </a:rPr>
              <a:t>         对一个五元组</a:t>
            </a:r>
            <a:r>
              <a:rPr lang="en-US" altLang="zh-CN" sz="2400" dirty="0">
                <a:latin typeface="+mj-lt"/>
              </a:rPr>
              <a:t>Σ=〈C，M，C’，D，E〉，</a:t>
            </a:r>
            <a:r>
              <a:rPr lang="zh-CN" altLang="en-US" sz="2400" dirty="0">
                <a:latin typeface="+mj-lt"/>
              </a:rPr>
              <a:t>其中</a:t>
            </a:r>
            <a:r>
              <a:rPr lang="en-US" altLang="zh-CN" sz="2400" dirty="0">
                <a:latin typeface="+mj-lt"/>
              </a:rPr>
              <a:t>C</a:t>
            </a:r>
            <a:r>
              <a:rPr lang="zh-CN" altLang="en-US" sz="2400" dirty="0">
                <a:latin typeface="+mj-lt"/>
              </a:rPr>
              <a:t>是所有可能载体的集合，</a:t>
            </a:r>
            <a:r>
              <a:rPr lang="en-US" altLang="zh-CN" sz="2400" dirty="0">
                <a:latin typeface="+mj-lt"/>
              </a:rPr>
              <a:t>M</a:t>
            </a:r>
            <a:r>
              <a:rPr lang="zh-CN" altLang="en-US" sz="2400" dirty="0">
                <a:latin typeface="+mj-lt"/>
              </a:rPr>
              <a:t>是所有可能秘密消息的集合，</a:t>
            </a:r>
            <a:r>
              <a:rPr lang="en-US" altLang="zh-CN" sz="2400" dirty="0">
                <a:latin typeface="+mj-lt"/>
              </a:rPr>
              <a:t>C’</a:t>
            </a:r>
            <a:r>
              <a:rPr lang="zh-CN" altLang="en-US" sz="2400" dirty="0">
                <a:latin typeface="+mj-lt"/>
              </a:rPr>
              <a:t>是所有可能伪装对象的集合。</a:t>
            </a:r>
            <a:r>
              <a:rPr lang="en-US" altLang="zh-CN" sz="2400" dirty="0">
                <a:latin typeface="+mj-lt"/>
              </a:rPr>
              <a:t>E：C×M→C’</a:t>
            </a:r>
            <a:r>
              <a:rPr lang="zh-CN" altLang="en-US" sz="2400" dirty="0">
                <a:latin typeface="+mj-lt"/>
              </a:rPr>
              <a:t>是嵌入函数，</a:t>
            </a:r>
            <a:r>
              <a:rPr lang="en-US" altLang="zh-CN" sz="2400" dirty="0">
                <a:latin typeface="+mj-lt"/>
              </a:rPr>
              <a:t>D：C’→M</a:t>
            </a:r>
            <a:r>
              <a:rPr lang="zh-CN" altLang="en-US" sz="2400" dirty="0">
                <a:latin typeface="+mj-lt"/>
              </a:rPr>
              <a:t>是提取函数，若满足性质：对所有</a:t>
            </a:r>
            <a:r>
              <a:rPr lang="en-US" altLang="zh-CN" sz="2400" dirty="0" err="1">
                <a:latin typeface="+mj-lt"/>
              </a:rPr>
              <a:t>m∈M</a:t>
            </a:r>
            <a:r>
              <a:rPr lang="zh-CN" altLang="en-US" sz="2400" dirty="0">
                <a:latin typeface="+mj-lt"/>
              </a:rPr>
              <a:t>和</a:t>
            </a:r>
            <a:r>
              <a:rPr lang="en-US" altLang="zh-CN" sz="2400" dirty="0" err="1">
                <a:latin typeface="+mj-lt"/>
              </a:rPr>
              <a:t>c∈C</a:t>
            </a:r>
            <a:r>
              <a:rPr lang="en-US" altLang="zh-CN" sz="2400" dirty="0">
                <a:latin typeface="+mj-lt"/>
              </a:rPr>
              <a:t>，</a:t>
            </a:r>
            <a:r>
              <a:rPr lang="zh-CN" altLang="en-US" sz="2400" dirty="0">
                <a:latin typeface="+mj-lt"/>
              </a:rPr>
              <a:t>恒有：</a:t>
            </a:r>
            <a:r>
              <a:rPr lang="en-US" altLang="zh-CN" sz="2400" dirty="0">
                <a:latin typeface="+mj-lt"/>
              </a:rPr>
              <a:t>D(E(</a:t>
            </a:r>
            <a:r>
              <a:rPr lang="en-US" altLang="zh-CN" sz="2400" dirty="0" err="1">
                <a:latin typeface="+mj-lt"/>
              </a:rPr>
              <a:t>c，m</a:t>
            </a:r>
            <a:r>
              <a:rPr lang="en-US" altLang="zh-CN" sz="2400" dirty="0">
                <a:latin typeface="+mj-lt"/>
              </a:rPr>
              <a:t>))=m，</a:t>
            </a:r>
            <a:r>
              <a:rPr lang="zh-CN" altLang="en-US" sz="2400" dirty="0">
                <a:latin typeface="+mj-lt"/>
              </a:rPr>
              <a:t>则称该五元组为无密钥信息伪装系统。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190" name="组合 189"/>
          <p:cNvGrpSpPr/>
          <p:nvPr/>
        </p:nvGrpSpPr>
        <p:grpSpPr>
          <a:xfrm>
            <a:off x="1413910" y="2239478"/>
            <a:ext cx="1280651" cy="714085"/>
            <a:chOff x="4397979" y="1560722"/>
            <a:chExt cx="1280651" cy="714085"/>
          </a:xfrm>
        </p:grpSpPr>
        <p:sp>
          <p:nvSpPr>
            <p:cNvPr id="191" name="矩形: 圆角 190"/>
            <p:cNvSpPr/>
            <p:nvPr/>
          </p:nvSpPr>
          <p:spPr>
            <a:xfrm>
              <a:off x="4512179" y="1596162"/>
              <a:ext cx="116645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4397979" y="1560722"/>
              <a:ext cx="1172458" cy="714085"/>
              <a:chOff x="4397979" y="1560722"/>
              <a:chExt cx="1172458" cy="714085"/>
            </a:xfrm>
          </p:grpSpPr>
          <p:sp>
            <p:nvSpPr>
              <p:cNvPr id="193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4648390" y="1657269"/>
                <a:ext cx="922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+mn-ea"/>
                  </a:rPr>
                  <a:t>定义</a:t>
                </a:r>
                <a:endParaRPr lang="zh-CN" altLang="en-US" sz="2800" dirty="0">
                  <a:latin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05992" y="293309"/>
            <a:ext cx="3980017" cy="1109044"/>
            <a:chOff x="3279913" y="488294"/>
            <a:chExt cx="3980017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980017" cy="687881"/>
              <a:chOff x="3279913" y="909457"/>
              <a:chExt cx="3980017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98001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23651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相似性函数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3" name="组合 162"/>
          <p:cNvGrpSpPr/>
          <p:nvPr/>
        </p:nvGrpSpPr>
        <p:grpSpPr>
          <a:xfrm>
            <a:off x="2608699" y="1870312"/>
            <a:ext cx="7371583" cy="523264"/>
            <a:chOff x="2608699" y="2168958"/>
            <a:chExt cx="7371583" cy="523264"/>
          </a:xfrm>
        </p:grpSpPr>
        <p:sp>
          <p:nvSpPr>
            <p:cNvPr id="170" name="矩形: 圆角 169"/>
            <p:cNvSpPr/>
            <p:nvPr/>
          </p:nvSpPr>
          <p:spPr>
            <a:xfrm>
              <a:off x="2608699" y="2168958"/>
              <a:ext cx="7263527" cy="523264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2716755" y="2222556"/>
              <a:ext cx="72635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400" dirty="0"/>
                <a:t>载体对象和伪装对象在感觉上不可区分，如何度量？</a:t>
              </a:r>
              <a:endParaRPr lang="zh-CN" altLang="en-US" sz="2400" dirty="0"/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3385967" y="2861304"/>
            <a:ext cx="6606781" cy="1157019"/>
            <a:chOff x="3385967" y="2967032"/>
            <a:chExt cx="6606781" cy="1157019"/>
          </a:xfrm>
        </p:grpSpPr>
        <p:sp>
          <p:nvSpPr>
            <p:cNvPr id="177" name="矩形: 圆角 176"/>
            <p:cNvSpPr/>
            <p:nvPr/>
          </p:nvSpPr>
          <p:spPr>
            <a:xfrm>
              <a:off x="3385967" y="2967032"/>
              <a:ext cx="647651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3896748" y="3108388"/>
              <a:ext cx="6096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zh-CN" altLang="en-US" sz="2000" dirty="0"/>
                <a:t>设</a:t>
              </a:r>
              <a:r>
                <a:rPr lang="en-US" altLang="zh-CN" sz="2000" dirty="0"/>
                <a:t>C</a:t>
              </a:r>
              <a:r>
                <a:rPr lang="zh-CN" altLang="en-US" sz="2000" dirty="0"/>
                <a:t>是一个非空集合，一个函数 </a:t>
              </a:r>
              <a:r>
                <a:rPr lang="en-US" altLang="zh-CN" sz="2000" dirty="0"/>
                <a:t>sim：C</a:t>
              </a:r>
              <a:r>
                <a:rPr lang="en-US" altLang="zh-CN" sz="2000" baseline="30000" dirty="0"/>
                <a:t>2 </a:t>
              </a:r>
              <a:r>
                <a:rPr lang="en-US" altLang="zh-CN" sz="2000" dirty="0"/>
                <a:t>→(- ∞,1) ，</a:t>
              </a:r>
              <a:r>
                <a:rPr lang="zh-CN" altLang="en-US" sz="2000" dirty="0"/>
                <a:t>对</a:t>
              </a:r>
              <a:r>
                <a:rPr lang="en-US" altLang="zh-CN" sz="2000" dirty="0" err="1"/>
                <a:t>x，y∈C</a:t>
              </a:r>
              <a:r>
                <a:rPr lang="en-US" altLang="zh-CN" sz="2000" dirty="0"/>
                <a:t>，</a:t>
              </a:r>
              <a:r>
                <a:rPr lang="zh-CN" altLang="en-US" sz="2000" dirty="0"/>
                <a:t>若满足：</a:t>
              </a:r>
              <a:endParaRPr lang="zh-CN" altLang="en-US" sz="2000" dirty="0"/>
            </a:p>
            <a:p>
              <a:pPr algn="just"/>
              <a:endParaRPr lang="zh-CN" altLang="en-US" sz="2000" dirty="0"/>
            </a:p>
          </p:txBody>
        </p:sp>
      </p:grpSp>
      <p:graphicFrame>
        <p:nvGraphicFramePr>
          <p:cNvPr id="167" name="对象 166"/>
          <p:cNvGraphicFramePr/>
          <p:nvPr/>
        </p:nvGraphicFramePr>
        <p:xfrm>
          <a:off x="4105992" y="4139300"/>
          <a:ext cx="3239188" cy="9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2" imgW="1473200" imgH="457200" progId="Equation.DSMT4">
                  <p:embed/>
                </p:oleObj>
              </mc:Choice>
              <mc:Fallback>
                <p:oleObj name="Equation" r:id="rId2" imgW="1473200" imgH="457200" progId="Equation.DSMT4">
                  <p:embed/>
                  <p:pic>
                    <p:nvPicPr>
                      <p:cNvPr id="0" name="对象 1536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5992" y="4139300"/>
                        <a:ext cx="3239188" cy="98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矩形 160"/>
          <p:cNvSpPr/>
          <p:nvPr/>
        </p:nvSpPr>
        <p:spPr>
          <a:xfrm>
            <a:off x="2622979" y="5284152"/>
            <a:ext cx="3988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则</a:t>
            </a:r>
            <a:r>
              <a:rPr lang="en-US" altLang="zh-CN" sz="2400" dirty="0"/>
              <a:t>sim</a:t>
            </a:r>
            <a:r>
              <a:rPr lang="zh-CN" altLang="en-US" sz="2400" dirty="0"/>
              <a:t>称为</a:t>
            </a:r>
            <a:r>
              <a:rPr lang="en-US" altLang="zh-CN" sz="2400" dirty="0"/>
              <a:t>C</a:t>
            </a:r>
            <a:r>
              <a:rPr lang="zh-CN" altLang="en-US" sz="2400" dirty="0"/>
              <a:t>上的相似性函数 </a:t>
            </a:r>
            <a:endParaRPr lang="zh-CN" altLang="en-US" sz="2400" dirty="0"/>
          </a:p>
        </p:txBody>
      </p:sp>
      <p:sp>
        <p:nvSpPr>
          <p:cNvPr id="162" name="矩形 161"/>
          <p:cNvSpPr/>
          <p:nvPr/>
        </p:nvSpPr>
        <p:spPr>
          <a:xfrm>
            <a:off x="2622979" y="5839964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相似度应尽可能接近1</a:t>
            </a:r>
            <a:endParaRPr lang="zh-CN" altLang="en-US" sz="2400" dirty="0"/>
          </a:p>
        </p:txBody>
      </p:sp>
      <p:grpSp>
        <p:nvGrpSpPr>
          <p:cNvPr id="179" name="组合 178"/>
          <p:cNvGrpSpPr/>
          <p:nvPr/>
        </p:nvGrpSpPr>
        <p:grpSpPr>
          <a:xfrm>
            <a:off x="2567450" y="2764973"/>
            <a:ext cx="1152960" cy="1152960"/>
            <a:chOff x="1882937" y="2051686"/>
            <a:chExt cx="1438016" cy="1438016"/>
          </a:xfrm>
        </p:grpSpPr>
        <p:sp>
          <p:nvSpPr>
            <p:cNvPr id="180" name="椭圆 17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2102873" y="2526164"/>
              <a:ext cx="874889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定义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6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05992" y="454930"/>
            <a:ext cx="3980017" cy="1109044"/>
            <a:chOff x="3279913" y="488294"/>
            <a:chExt cx="3980017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3980017" cy="687881"/>
              <a:chOff x="3279913" y="909457"/>
              <a:chExt cx="3980017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398001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23651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载体的选择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3" name="矩形 162"/>
          <p:cNvSpPr/>
          <p:nvPr/>
        </p:nvSpPr>
        <p:spPr>
          <a:xfrm>
            <a:off x="2749724" y="1962174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不同的嵌入算法，对载体的影响不同。</a:t>
            </a:r>
            <a:endParaRPr lang="zh-CN" altLang="en-US" sz="2400" dirty="0"/>
          </a:p>
        </p:txBody>
      </p:sp>
      <p:sp>
        <p:nvSpPr>
          <p:cNvPr id="164" name="矩形 163"/>
          <p:cNvSpPr/>
          <p:nvPr/>
        </p:nvSpPr>
        <p:spPr>
          <a:xfrm>
            <a:off x="2749723" y="2750897"/>
            <a:ext cx="6613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选择最合适的载体，使得信息嵌入后影响最小，即载体对象与伪装对象的相似度最大。</a:t>
            </a:r>
            <a:endParaRPr lang="zh-CN" altLang="en-US" sz="2400" dirty="0"/>
          </a:p>
        </p:txBody>
      </p:sp>
      <p:grpSp>
        <p:nvGrpSpPr>
          <p:cNvPr id="165" name="组合 164"/>
          <p:cNvGrpSpPr/>
          <p:nvPr/>
        </p:nvGrpSpPr>
        <p:grpSpPr>
          <a:xfrm>
            <a:off x="2738329" y="4013054"/>
            <a:ext cx="6715343" cy="1418240"/>
            <a:chOff x="2738329" y="4013054"/>
            <a:chExt cx="6715343" cy="1418240"/>
          </a:xfrm>
        </p:grpSpPr>
        <p:graphicFrame>
          <p:nvGraphicFramePr>
            <p:cNvPr id="171" name="对象 170"/>
            <p:cNvGraphicFramePr/>
            <p:nvPr/>
          </p:nvGraphicFramePr>
          <p:xfrm>
            <a:off x="2857500" y="4310852"/>
            <a:ext cx="6477000" cy="922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" r:id="rId2" imgW="1473200" imgH="279400" progId="Equation.3">
                    <p:embed/>
                  </p:oleObj>
                </mc:Choice>
                <mc:Fallback>
                  <p:oleObj name="" r:id="rId2" imgW="1473200" imgH="279400" progId="Equation.3">
                    <p:embed/>
                    <p:pic>
                      <p:nvPicPr>
                        <p:cNvPr id="0" name="对象 1638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857500" y="4310852"/>
                          <a:ext cx="6477000" cy="922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2" name="组合 171"/>
            <p:cNvGrpSpPr/>
            <p:nvPr/>
          </p:nvGrpSpPr>
          <p:grpSpPr>
            <a:xfrm>
              <a:off x="2738329" y="4013054"/>
              <a:ext cx="6715343" cy="1418240"/>
              <a:chOff x="1076853" y="5080315"/>
              <a:chExt cx="5054600" cy="1959087"/>
            </a:xfrm>
          </p:grpSpPr>
          <p:cxnSp>
            <p:nvCxnSpPr>
              <p:cNvPr id="173" name="直接连接符 172"/>
              <p:cNvCxnSpPr/>
              <p:nvPr/>
            </p:nvCxnSpPr>
            <p:spPr>
              <a:xfrm>
                <a:off x="1076853" y="5080315"/>
                <a:ext cx="5054600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矩形: 圆角 173"/>
              <p:cNvSpPr/>
              <p:nvPr/>
            </p:nvSpPr>
            <p:spPr>
              <a:xfrm>
                <a:off x="1076853" y="5228959"/>
                <a:ext cx="5054600" cy="1810443"/>
              </a:xfrm>
              <a:prstGeom prst="roundRect">
                <a:avLst>
                  <a:gd name="adj" fmla="val 6312"/>
                </a:avLst>
              </a:prstGeom>
              <a:solidFill>
                <a:srgbClr val="00B0F0">
                  <a:alpha val="14902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2860056" y="2736130"/>
            <a:ext cx="6715343" cy="1418240"/>
            <a:chOff x="1076853" y="5080315"/>
            <a:chExt cx="5054600" cy="1959087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: 圆角 169"/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82656" y="729770"/>
            <a:ext cx="4426689" cy="1109044"/>
            <a:chOff x="3279913" y="488294"/>
            <a:chExt cx="4426689" cy="1109044"/>
          </a:xfrm>
        </p:grpSpPr>
        <p:grpSp>
          <p:nvGrpSpPr>
            <p:cNvPr id="3" name="组合 2"/>
            <p:cNvGrpSpPr/>
            <p:nvPr/>
          </p:nvGrpSpPr>
          <p:grpSpPr>
            <a:xfrm>
              <a:off x="3279913" y="909457"/>
              <a:ext cx="4426689" cy="687881"/>
              <a:chOff x="3279913" y="909457"/>
              <a:chExt cx="4426689" cy="687881"/>
            </a:xfrm>
          </p:grpSpPr>
          <p:sp>
            <p:nvSpPr>
              <p:cNvPr id="157" name="矩形: 圆角 156"/>
              <p:cNvSpPr/>
              <p:nvPr/>
            </p:nvSpPr>
            <p:spPr>
              <a:xfrm>
                <a:off x="3279913" y="909457"/>
                <a:ext cx="442668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787151" y="1020965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</a:rPr>
                  <a:t>私钥信息隐藏</a:t>
                </a:r>
                <a:endPara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5045365" y="2216335"/>
            <a:ext cx="2487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Kerckhoffs</a:t>
            </a:r>
            <a:r>
              <a:rPr lang="zh-CN" altLang="en-US" sz="2400" dirty="0">
                <a:latin typeface="宋体" panose="02010600030101010101" pitchFamily="2" charset="-122"/>
              </a:rPr>
              <a:t>准则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160" name="矩形 159"/>
          <p:cNvSpPr/>
          <p:nvPr/>
        </p:nvSpPr>
        <p:spPr>
          <a:xfrm>
            <a:off x="3002743" y="3094697"/>
            <a:ext cx="6572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密码设计者应该假设对手知道数据加密的方法，数据的安全性必须仅依赖于密钥的安全性。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161" name="矩形 160"/>
          <p:cNvSpPr/>
          <p:nvPr/>
        </p:nvSpPr>
        <p:spPr>
          <a:xfrm>
            <a:off x="3002743" y="4498320"/>
            <a:ext cx="6565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无密钥信息隐藏系统，违反了</a:t>
            </a:r>
            <a:r>
              <a:rPr lang="en-US" altLang="zh-CN" sz="2400" dirty="0" err="1"/>
              <a:t>Kerckhoffs</a:t>
            </a:r>
            <a:r>
              <a:rPr lang="zh-CN" altLang="en-US" sz="2400" dirty="0">
                <a:latin typeface="宋体" panose="02010600030101010101" pitchFamily="2" charset="-122"/>
              </a:rPr>
              <a:t>准则。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1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11.xml><?xml version="1.0" encoding="utf-8"?>
<p:tagLst xmlns:p="http://schemas.openxmlformats.org/presentationml/2006/main">
  <p:tag name="ISLIDE.VECTOR" val="28b0fd0e-7ece-4f48-881a-83c93b08799b"/>
</p:tagLst>
</file>

<file path=ppt/tags/tag12.xml><?xml version="1.0" encoding="utf-8"?>
<p:tagLst xmlns:p="http://schemas.openxmlformats.org/presentationml/2006/main">
  <p:tag name="ISLIDE.VECTOR" val="28b0fd0e-7ece-4f48-881a-83c93b08799b"/>
</p:tagLst>
</file>

<file path=ppt/tags/tag13.xml><?xml version="1.0" encoding="utf-8"?>
<p:tagLst xmlns:p="http://schemas.openxmlformats.org/presentationml/2006/main">
  <p:tag name="ISLIDE.VECTOR" val="28b0fd0e-7ece-4f48-881a-83c93b08799b"/>
</p:tagLst>
</file>

<file path=ppt/tags/tag14.xml><?xml version="1.0" encoding="utf-8"?>
<p:tagLst xmlns:p="http://schemas.openxmlformats.org/presentationml/2006/main">
  <p:tag name="ISLIDE.VECTOR" val="28b0fd0e-7ece-4f48-881a-83c93b08799b"/>
</p:tagLst>
</file>

<file path=ppt/tags/tag15.xml><?xml version="1.0" encoding="utf-8"?>
<p:tagLst xmlns:p="http://schemas.openxmlformats.org/presentationml/2006/main">
  <p:tag name="ISLIDE.VECTOR" val="28b0fd0e-7ece-4f48-881a-83c93b08799b"/>
</p:tagLst>
</file>

<file path=ppt/tags/tag16.xml><?xml version="1.0" encoding="utf-8"?>
<p:tagLst xmlns:p="http://schemas.openxmlformats.org/presentationml/2006/main">
  <p:tag name="ISLIDE.VECTOR" val="28b0fd0e-7ece-4f48-881a-83c93b08799b"/>
</p:tagLst>
</file>

<file path=ppt/tags/tag17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WPS 演示</Application>
  <PresentationFormat>宽屏</PresentationFormat>
  <Paragraphs>153</Paragraphs>
  <Slides>15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思源黑体 CN Heavy</vt:lpstr>
      <vt:lpstr>微软雅黑 Light</vt:lpstr>
      <vt:lpstr>黑体</vt:lpstr>
      <vt:lpstr>Times New Roman</vt:lpstr>
      <vt:lpstr>微软雅黑</vt:lpstr>
      <vt:lpstr>Arial Unicode MS</vt:lpstr>
      <vt:lpstr>等线</vt:lpstr>
      <vt:lpstr>思源黑体 CN Normal</vt:lpstr>
      <vt:lpstr>Office 主题​​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94</cp:revision>
  <dcterms:created xsi:type="dcterms:W3CDTF">2019-09-27T01:23:00Z</dcterms:created>
  <dcterms:modified xsi:type="dcterms:W3CDTF">2019-11-02T23:39:32Z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